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4"/>
  </p:sldMasterIdLst>
  <p:notesMasterIdLst>
    <p:notesMasterId r:id="rId30"/>
  </p:notesMasterIdLst>
  <p:sldIdLst>
    <p:sldId id="276" r:id="rId5"/>
    <p:sldId id="267" r:id="rId6"/>
    <p:sldId id="270" r:id="rId7"/>
    <p:sldId id="271" r:id="rId8"/>
    <p:sldId id="268" r:id="rId9"/>
    <p:sldId id="269" r:id="rId10"/>
    <p:sldId id="266" r:id="rId11"/>
    <p:sldId id="265" r:id="rId12"/>
    <p:sldId id="279" r:id="rId13"/>
    <p:sldId id="257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58" r:id="rId24"/>
    <p:sldId id="259" r:id="rId25"/>
    <p:sldId id="260" r:id="rId26"/>
    <p:sldId id="263" r:id="rId27"/>
    <p:sldId id="277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F42751-E70B-43D0-815A-FE658F4DD84F}">
          <p14:sldIdLst>
            <p14:sldId id="276"/>
            <p14:sldId id="267"/>
            <p14:sldId id="270"/>
            <p14:sldId id="271"/>
            <p14:sldId id="268"/>
            <p14:sldId id="269"/>
            <p14:sldId id="266"/>
            <p14:sldId id="265"/>
            <p14:sldId id="279"/>
            <p14:sldId id="25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58"/>
            <p14:sldId id="259"/>
            <p14:sldId id="260"/>
            <p14:sldId id="263"/>
            <p14:sldId id="277"/>
            <p14:sldId id="273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72984-C9EF-4FE5-AC8C-6ADECE3F3616}" v="7" dt="2023-12-04T04:33:56.8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8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BE559F-1188-4006-BED0-56A7A4474C7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29C3E3C-DC05-4878-AEAC-12663C621906}">
      <dgm:prSet/>
      <dgm:spPr/>
      <dgm:t>
        <a:bodyPr/>
        <a:lstStyle/>
        <a:p>
          <a:r>
            <a:rPr lang="en-US"/>
            <a:t>To compare and contrast the energy and exergy efficiencies of three renewable energy-based hydrogen production methods: solar PV, biomass gasification, and geothermal.</a:t>
          </a:r>
        </a:p>
      </dgm:t>
    </dgm:pt>
    <dgm:pt modelId="{6FC23804-3586-454C-9941-A5434C88B8D0}" type="parTrans" cxnId="{8EFFB2C7-2DB0-4434-9EE5-426CFBD06571}">
      <dgm:prSet/>
      <dgm:spPr/>
      <dgm:t>
        <a:bodyPr/>
        <a:lstStyle/>
        <a:p>
          <a:endParaRPr lang="en-US"/>
        </a:p>
      </dgm:t>
    </dgm:pt>
    <dgm:pt modelId="{B2FE764A-42C3-48C8-A757-CDA27B1F6003}" type="sibTrans" cxnId="{8EFFB2C7-2DB0-4434-9EE5-426CFBD06571}">
      <dgm:prSet/>
      <dgm:spPr/>
      <dgm:t>
        <a:bodyPr/>
        <a:lstStyle/>
        <a:p>
          <a:endParaRPr lang="en-US"/>
        </a:p>
      </dgm:t>
    </dgm:pt>
    <dgm:pt modelId="{E6162F02-4910-40CB-9182-8D65737CAE4E}">
      <dgm:prSet/>
      <dgm:spPr/>
      <dgm:t>
        <a:bodyPr/>
        <a:lstStyle/>
        <a:p>
          <a:r>
            <a:rPr lang="en-US"/>
            <a:t>To discuss the technical and economic challenges of each method. Evaluation of their efficiency, environmental sustainability, and economic feasibility.</a:t>
          </a:r>
        </a:p>
      </dgm:t>
    </dgm:pt>
    <dgm:pt modelId="{914F8E9C-C12D-46E7-A085-6C0B31B4831D}" type="parTrans" cxnId="{83724DBC-33CE-4C7A-B806-68E291CF2DAC}">
      <dgm:prSet/>
      <dgm:spPr/>
      <dgm:t>
        <a:bodyPr/>
        <a:lstStyle/>
        <a:p>
          <a:endParaRPr lang="en-US"/>
        </a:p>
      </dgm:t>
    </dgm:pt>
    <dgm:pt modelId="{1BAAB1F0-63C5-4C70-8C79-E5D0F0894740}" type="sibTrans" cxnId="{83724DBC-33CE-4C7A-B806-68E291CF2DAC}">
      <dgm:prSet/>
      <dgm:spPr/>
      <dgm:t>
        <a:bodyPr/>
        <a:lstStyle/>
        <a:p>
          <a:endParaRPr lang="en-US"/>
        </a:p>
      </dgm:t>
    </dgm:pt>
    <dgm:pt modelId="{0D00E109-C1A6-4022-A58E-9A63B25B5F17}">
      <dgm:prSet/>
      <dgm:spPr/>
      <dgm:t>
        <a:bodyPr/>
        <a:lstStyle/>
        <a:p>
          <a:r>
            <a:rPr lang="en-US"/>
            <a:t>To identify the most promising renewable energy-based hydrogen production method for future development.</a:t>
          </a:r>
        </a:p>
      </dgm:t>
    </dgm:pt>
    <dgm:pt modelId="{F06C1C69-0B4F-4322-98F1-ECCF9933C8CA}" type="parTrans" cxnId="{677B6965-DC92-485F-83D9-4CE4B46D41E1}">
      <dgm:prSet/>
      <dgm:spPr/>
      <dgm:t>
        <a:bodyPr/>
        <a:lstStyle/>
        <a:p>
          <a:endParaRPr lang="en-US"/>
        </a:p>
      </dgm:t>
    </dgm:pt>
    <dgm:pt modelId="{84E95EDA-94FF-403B-AF50-913D1CEFF25F}" type="sibTrans" cxnId="{677B6965-DC92-485F-83D9-4CE4B46D41E1}">
      <dgm:prSet/>
      <dgm:spPr/>
      <dgm:t>
        <a:bodyPr/>
        <a:lstStyle/>
        <a:p>
          <a:endParaRPr lang="en-US"/>
        </a:p>
      </dgm:t>
    </dgm:pt>
    <dgm:pt modelId="{915DB2CF-87AE-477A-8CD8-72D77E394DC0}" type="pres">
      <dgm:prSet presAssocID="{D7BE559F-1188-4006-BED0-56A7A4474C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ED6509D-E64B-436C-9939-C8BBC44AFCE2}" type="pres">
      <dgm:prSet presAssocID="{A29C3E3C-DC05-4878-AEAC-12663C62190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64B6E3F-5C78-48A6-8959-BF3CE28EC458}" type="pres">
      <dgm:prSet presAssocID="{B2FE764A-42C3-48C8-A757-CDA27B1F6003}" presName="spacer" presStyleCnt="0"/>
      <dgm:spPr/>
    </dgm:pt>
    <dgm:pt modelId="{10D842FB-FCD7-4A7F-9A7A-1FA71CC8E51C}" type="pres">
      <dgm:prSet presAssocID="{E6162F02-4910-40CB-9182-8D65737CAE4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DFB36CB-086F-4BEF-A6E4-1FE0738B6F61}" type="pres">
      <dgm:prSet presAssocID="{1BAAB1F0-63C5-4C70-8C79-E5D0F0894740}" presName="spacer" presStyleCnt="0"/>
      <dgm:spPr/>
    </dgm:pt>
    <dgm:pt modelId="{B96770A7-E575-49FB-B8B6-380F431F1F0B}" type="pres">
      <dgm:prSet presAssocID="{0D00E109-C1A6-4022-A58E-9A63B25B5F1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3724DBC-33CE-4C7A-B806-68E291CF2DAC}" srcId="{D7BE559F-1188-4006-BED0-56A7A4474C73}" destId="{E6162F02-4910-40CB-9182-8D65737CAE4E}" srcOrd="1" destOrd="0" parTransId="{914F8E9C-C12D-46E7-A085-6C0B31B4831D}" sibTransId="{1BAAB1F0-63C5-4C70-8C79-E5D0F0894740}"/>
    <dgm:cxn modelId="{066B7419-3594-4FFC-8311-60F635D3795C}" type="presOf" srcId="{A29C3E3C-DC05-4878-AEAC-12663C621906}" destId="{DED6509D-E64B-436C-9939-C8BBC44AFCE2}" srcOrd="0" destOrd="0" presId="urn:microsoft.com/office/officeart/2005/8/layout/vList2"/>
    <dgm:cxn modelId="{8EFFB2C7-2DB0-4434-9EE5-426CFBD06571}" srcId="{D7BE559F-1188-4006-BED0-56A7A4474C73}" destId="{A29C3E3C-DC05-4878-AEAC-12663C621906}" srcOrd="0" destOrd="0" parTransId="{6FC23804-3586-454C-9941-A5434C88B8D0}" sibTransId="{B2FE764A-42C3-48C8-A757-CDA27B1F6003}"/>
    <dgm:cxn modelId="{677B6965-DC92-485F-83D9-4CE4B46D41E1}" srcId="{D7BE559F-1188-4006-BED0-56A7A4474C73}" destId="{0D00E109-C1A6-4022-A58E-9A63B25B5F17}" srcOrd="2" destOrd="0" parTransId="{F06C1C69-0B4F-4322-98F1-ECCF9933C8CA}" sibTransId="{84E95EDA-94FF-403B-AF50-913D1CEFF25F}"/>
    <dgm:cxn modelId="{CAA7536C-2482-41CD-BFBE-C4517D6B1B75}" type="presOf" srcId="{D7BE559F-1188-4006-BED0-56A7A4474C73}" destId="{915DB2CF-87AE-477A-8CD8-72D77E394DC0}" srcOrd="0" destOrd="0" presId="urn:microsoft.com/office/officeart/2005/8/layout/vList2"/>
    <dgm:cxn modelId="{65B49DB5-3F6B-4ABD-B24A-26D68825B1C4}" type="presOf" srcId="{0D00E109-C1A6-4022-A58E-9A63B25B5F17}" destId="{B96770A7-E575-49FB-B8B6-380F431F1F0B}" srcOrd="0" destOrd="0" presId="urn:microsoft.com/office/officeart/2005/8/layout/vList2"/>
    <dgm:cxn modelId="{AED144A2-F522-4AFF-8F1A-266787F43F79}" type="presOf" srcId="{E6162F02-4910-40CB-9182-8D65737CAE4E}" destId="{10D842FB-FCD7-4A7F-9A7A-1FA71CC8E51C}" srcOrd="0" destOrd="0" presId="urn:microsoft.com/office/officeart/2005/8/layout/vList2"/>
    <dgm:cxn modelId="{93AA98EF-A0D0-472C-9D7F-E51B4A116771}" type="presParOf" srcId="{915DB2CF-87AE-477A-8CD8-72D77E394DC0}" destId="{DED6509D-E64B-436C-9939-C8BBC44AFCE2}" srcOrd="0" destOrd="0" presId="urn:microsoft.com/office/officeart/2005/8/layout/vList2"/>
    <dgm:cxn modelId="{73734AFD-B088-4E78-8479-9DAD7768E286}" type="presParOf" srcId="{915DB2CF-87AE-477A-8CD8-72D77E394DC0}" destId="{B64B6E3F-5C78-48A6-8959-BF3CE28EC458}" srcOrd="1" destOrd="0" presId="urn:microsoft.com/office/officeart/2005/8/layout/vList2"/>
    <dgm:cxn modelId="{3E04AEC0-A619-4F9E-9813-E0F0B5272DB9}" type="presParOf" srcId="{915DB2CF-87AE-477A-8CD8-72D77E394DC0}" destId="{10D842FB-FCD7-4A7F-9A7A-1FA71CC8E51C}" srcOrd="2" destOrd="0" presId="urn:microsoft.com/office/officeart/2005/8/layout/vList2"/>
    <dgm:cxn modelId="{EE4EE791-F4E8-4DBE-9149-440EE33D43B1}" type="presParOf" srcId="{915DB2CF-87AE-477A-8CD8-72D77E394DC0}" destId="{9DFB36CB-086F-4BEF-A6E4-1FE0738B6F61}" srcOrd="3" destOrd="0" presId="urn:microsoft.com/office/officeart/2005/8/layout/vList2"/>
    <dgm:cxn modelId="{016CEC76-E534-4358-BCC4-44FF91656EC3}" type="presParOf" srcId="{915DB2CF-87AE-477A-8CD8-72D77E394DC0}" destId="{B96770A7-E575-49FB-B8B6-380F431F1F0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6509D-E64B-436C-9939-C8BBC44AFCE2}">
      <dsp:nvSpPr>
        <dsp:cNvPr id="0" name=""/>
        <dsp:cNvSpPr/>
      </dsp:nvSpPr>
      <dsp:spPr>
        <a:xfrm>
          <a:off x="0" y="4184"/>
          <a:ext cx="6692813" cy="15607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To compare and contrast the energy and exergy efficiencies of three renewable energy-based hydrogen production methods: solar PV, biomass gasification, and geothermal.</a:t>
          </a:r>
        </a:p>
      </dsp:txBody>
      <dsp:txXfrm>
        <a:off x="76191" y="80375"/>
        <a:ext cx="6540431" cy="1408398"/>
      </dsp:txXfrm>
    </dsp:sp>
    <dsp:sp modelId="{10D842FB-FCD7-4A7F-9A7A-1FA71CC8E51C}">
      <dsp:nvSpPr>
        <dsp:cNvPr id="0" name=""/>
        <dsp:cNvSpPr/>
      </dsp:nvSpPr>
      <dsp:spPr>
        <a:xfrm>
          <a:off x="0" y="1631205"/>
          <a:ext cx="6692813" cy="156078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To discuss the technical and economic challenges of each method. Evaluation of their efficiency, environmental sustainability, and economic feasibility.</a:t>
          </a:r>
        </a:p>
      </dsp:txBody>
      <dsp:txXfrm>
        <a:off x="76191" y="1707396"/>
        <a:ext cx="6540431" cy="1408398"/>
      </dsp:txXfrm>
    </dsp:sp>
    <dsp:sp modelId="{B96770A7-E575-49FB-B8B6-380F431F1F0B}">
      <dsp:nvSpPr>
        <dsp:cNvPr id="0" name=""/>
        <dsp:cNvSpPr/>
      </dsp:nvSpPr>
      <dsp:spPr>
        <a:xfrm>
          <a:off x="0" y="3258225"/>
          <a:ext cx="6692813" cy="156078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To identify the most promising renewable energy-based hydrogen production method for future development.</a:t>
          </a:r>
        </a:p>
      </dsp:txBody>
      <dsp:txXfrm>
        <a:off x="76191" y="3334416"/>
        <a:ext cx="6540431" cy="1408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69108-CB56-45EC-9225-475F8FFA94E9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82474-F465-473E-9974-1BAF4E59A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46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2474-F465-473E-9974-1BAF4E59A43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75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09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11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6045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258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7843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05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66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05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0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07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82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29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54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33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01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59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9AE16-38BF-441E-8C08-8E6152C683B2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93BEB5C-B752-433C-8DA7-6F9156119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68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en/news/2019/08/27/2084612/researchers-develop-more-efficient-way-to-harness-power-of-solar-cells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Krafla_geothermal_power_plant_21.05.2008_11-39-16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rporatewatch.org/whats-up-with-biomass-gasification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1E63186-2FF3-F8FD-6744-FE4F6E8D8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14" t="8523" r="35673" b="6250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53EA33-7C51-6C03-0F78-FC99A89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580" y="1023284"/>
            <a:ext cx="5129690" cy="30375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400" dirty="0" smtClean="0"/>
              <a:t>Renewable </a:t>
            </a:r>
            <a:r>
              <a:rPr lang="en-US" sz="3400" dirty="0"/>
              <a:t>energy-based</a:t>
            </a:r>
          </a:p>
          <a:p>
            <a:pPr algn="r">
              <a:lnSpc>
                <a:spcPct val="90000"/>
              </a:lnSpc>
            </a:pPr>
            <a:r>
              <a:rPr lang="en-US" sz="3400" dirty="0"/>
              <a:t>hydrogen production</a:t>
            </a:r>
            <a:endParaRPr lang="en-US" dirty="0"/>
          </a:p>
          <a:p>
            <a:pPr algn="r">
              <a:lnSpc>
                <a:spcPct val="90000"/>
              </a:lnSpc>
            </a:pPr>
            <a:endParaRPr lang="en-US"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138EE8-7BEF-5CC0-1DE4-CF77BCAADB99}"/>
              </a:ext>
            </a:extLst>
          </p:cNvPr>
          <p:cNvSpPr txBox="1"/>
          <p:nvPr/>
        </p:nvSpPr>
        <p:spPr>
          <a:xfrm>
            <a:off x="271656" y="5706639"/>
            <a:ext cx="48543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Supervisor</a:t>
            </a:r>
            <a:r>
              <a:rPr lang="en-US" sz="2000">
                <a:solidFill>
                  <a:schemeClr val="bg1"/>
                </a:solidFill>
              </a:rPr>
              <a:t> : Dr. Nitin D. Chaturvedi</a:t>
            </a:r>
            <a:endParaRPr lang="en-IN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1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39BAB11-4C0B-55A1-44FB-9404A5B16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02" b="27843"/>
          <a:stretch/>
        </p:blipFill>
        <p:spPr>
          <a:xfrm>
            <a:off x="457201" y="205710"/>
            <a:ext cx="9221320" cy="62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8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128F22-9CCF-3545-0FF4-DCFC77C1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784" y="28575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b="1" dirty="0"/>
              <a:t>Process Simulation</a:t>
            </a:r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E675FE6-DD97-6B04-D223-998AA0F7188B}"/>
              </a:ext>
            </a:extLst>
          </p:cNvPr>
          <p:cNvSpPr txBox="1"/>
          <p:nvPr/>
        </p:nvSpPr>
        <p:spPr>
          <a:xfrm>
            <a:off x="714376" y="1534041"/>
            <a:ext cx="8086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Process Components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FEE4A29-E720-E64D-64F4-9B4F86886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6" t="26716" r="31094" b="14937"/>
          <a:stretch/>
        </p:blipFill>
        <p:spPr>
          <a:xfrm>
            <a:off x="714376" y="1995706"/>
            <a:ext cx="8596667" cy="4614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5CA2BD-2B61-9637-7123-A3E161654A84}"/>
              </a:ext>
            </a:extLst>
          </p:cNvPr>
          <p:cNvSpPr txBox="1"/>
          <p:nvPr/>
        </p:nvSpPr>
        <p:spPr>
          <a:xfrm>
            <a:off x="714376" y="980043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have used Aspen Plus for Process Simulation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2231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20D7648-2DED-322C-6A3A-F353F7208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6" t="22904" r="33086" b="33533"/>
          <a:stretch/>
        </p:blipFill>
        <p:spPr>
          <a:xfrm>
            <a:off x="657225" y="1784926"/>
            <a:ext cx="8315325" cy="430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53D8D6-49B8-922B-AB4A-F9B3E320C4E0}"/>
              </a:ext>
            </a:extLst>
          </p:cNvPr>
          <p:cNvSpPr txBox="1"/>
          <p:nvPr/>
        </p:nvSpPr>
        <p:spPr>
          <a:xfrm>
            <a:off x="657225" y="683657"/>
            <a:ext cx="718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have used Peng- Robinson as Process Method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9050CD-D575-96DD-2F66-B0535FB1F6ED}"/>
              </a:ext>
            </a:extLst>
          </p:cNvPr>
          <p:cNvSpPr txBox="1"/>
          <p:nvPr/>
        </p:nvSpPr>
        <p:spPr>
          <a:xfrm>
            <a:off x="657225" y="1384816"/>
            <a:ext cx="634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Feed Properties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95942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7FD509-325B-B7A3-9F85-6A72E2D2E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59" y="123825"/>
            <a:ext cx="8596668" cy="1320800"/>
          </a:xfrm>
        </p:spPr>
        <p:txBody>
          <a:bodyPr>
            <a:normAutofit/>
          </a:bodyPr>
          <a:lstStyle/>
          <a:p>
            <a:r>
              <a:rPr lang="en-IN" sz="2800" b="1" dirty="0"/>
              <a:t>Decomposition and Pyrolysis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C967CE0-B743-4EE7-23FF-C9C26EA69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30685" r="32383" b="25567"/>
          <a:stretch/>
        </p:blipFill>
        <p:spPr>
          <a:xfrm>
            <a:off x="766503" y="3152773"/>
            <a:ext cx="9163310" cy="3705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043FF36-C154-557F-572E-580F84778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0" t="38536" r="44219" b="35618"/>
          <a:stretch/>
        </p:blipFill>
        <p:spPr>
          <a:xfrm>
            <a:off x="648759" y="671512"/>
            <a:ext cx="6234113" cy="24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9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027693-4FE4-D6B4-DA48-5567ACAC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09" y="156238"/>
            <a:ext cx="9952566" cy="1320800"/>
          </a:xfrm>
        </p:spPr>
        <p:txBody>
          <a:bodyPr>
            <a:normAutofit/>
          </a:bodyPr>
          <a:lstStyle/>
          <a:p>
            <a:r>
              <a:rPr lang="en-IN" sz="2800" b="1" dirty="0"/>
              <a:t>Separating gaseous components from solids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6143D7-BDAD-B8E7-80E1-A3E3951511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34576" r="30859" b="34784"/>
          <a:stretch/>
        </p:blipFill>
        <p:spPr>
          <a:xfrm>
            <a:off x="1485900" y="714375"/>
            <a:ext cx="6529387" cy="2714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9D50D26-5FCD-751E-9E77-242B37D0F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5" t="26864" r="32500" b="36660"/>
          <a:stretch/>
        </p:blipFill>
        <p:spPr>
          <a:xfrm>
            <a:off x="6225646" y="3024578"/>
            <a:ext cx="5966354" cy="3542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8BEC294-1EE7-D268-CA02-F5D916847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t="26655" r="32031" b="32075"/>
          <a:stretch/>
        </p:blipFill>
        <p:spPr>
          <a:xfrm>
            <a:off x="0" y="3381302"/>
            <a:ext cx="6096000" cy="34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08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BAF6A7-5AEC-AA7C-2AD3-F7D2523A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7" t="31241" r="3789" b="29364"/>
          <a:stretch/>
        </p:blipFill>
        <p:spPr>
          <a:xfrm>
            <a:off x="0" y="614362"/>
            <a:ext cx="107727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4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1E92FC-CAB3-8FDF-76D1-E4DE80F26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8" t="17068" r="42813" b="32700"/>
          <a:stretch/>
        </p:blipFill>
        <p:spPr>
          <a:xfrm>
            <a:off x="357189" y="328612"/>
            <a:ext cx="9229724" cy="53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7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3CA70D-2F39-4281-60DE-2F514A88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964"/>
            <a:ext cx="10109729" cy="1320800"/>
          </a:xfrm>
        </p:spPr>
        <p:txBody>
          <a:bodyPr>
            <a:normAutofit/>
          </a:bodyPr>
          <a:lstStyle/>
          <a:p>
            <a:r>
              <a:rPr lang="en-IN" sz="2800" b="1" dirty="0"/>
              <a:t>Results obtained after oxidation and reduction reaction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4EB72EA-5C29-A2C4-866E-1879633BB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26655" r="40351" b="25613"/>
          <a:stretch/>
        </p:blipFill>
        <p:spPr>
          <a:xfrm>
            <a:off x="185738" y="902364"/>
            <a:ext cx="9043987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1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FF47E-861E-8C3B-AB6F-04C8AF91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0"/>
            <a:ext cx="10794822" cy="1320800"/>
          </a:xfrm>
        </p:spPr>
        <p:txBody>
          <a:bodyPr>
            <a:normAutofit/>
          </a:bodyPr>
          <a:lstStyle/>
          <a:p>
            <a:r>
              <a:rPr lang="en-IN" sz="2800" b="1" dirty="0"/>
              <a:t>Separation Hydrogen from unreacted-feed and </a:t>
            </a:r>
            <a:br>
              <a:rPr lang="en-IN" sz="2800" b="1" dirty="0"/>
            </a:br>
            <a:r>
              <a:rPr lang="en-IN" sz="2800" b="1" dirty="0"/>
              <a:t>                                  by-products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3AD487C-BCD5-07FE-DE91-BF39136A3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35201" r="12344" b="32908"/>
          <a:stretch/>
        </p:blipFill>
        <p:spPr>
          <a:xfrm>
            <a:off x="142875" y="1320800"/>
            <a:ext cx="1156335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7208DE9-1F3D-82C3-A212-41976E1F21FE}"/>
              </a:ext>
            </a:extLst>
          </p:cNvPr>
          <p:cNvSpPr txBox="1"/>
          <p:nvPr/>
        </p:nvSpPr>
        <p:spPr>
          <a:xfrm>
            <a:off x="2819646" y="148750"/>
            <a:ext cx="655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/>
                </a:solidFill>
              </a:rPr>
              <a:t>Result and Discussion</a:t>
            </a:r>
            <a:endParaRPr lang="en-IN" sz="3600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D486FE8-42DB-E2BE-47D7-8BEF5895F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2" t="26263" r="25586" b="38953"/>
          <a:stretch/>
        </p:blipFill>
        <p:spPr>
          <a:xfrm>
            <a:off x="614363" y="1228725"/>
            <a:ext cx="9229725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157B3D-321A-3D02-9025-ECF6AFE9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b="1"/>
              <a:t>Introduction</a:t>
            </a:r>
            <a:endParaRPr lang="en-US" sz="2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1A170E-52B2-68E6-3F68-DE8D03D27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1151744"/>
            <a:ext cx="6243113" cy="53618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100"/>
          </a:p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The global energy landscape is rapidly evolving, with an increasing emphasis on sustainability and reduced environmental impact.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Fossil fuels, our primary energy source for decades, are facing limitations, including greenhouse gas emissions and finite reserves.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This presentation delves into the realm of renewable energy-based hydrogen production, addressing the pressing need for cleaner energy sources.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Hydrogen is a clean and sustainable fuel that can be used to generate electricity, power vehicles, and produce heat without emitting greenhouse gases.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Renewable energy sources, such as solar, wind, and geothermal, can be used to produce hydrogen in a sustainable way.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The development of renewable energy-based hydrogen production technologies is essential for the transition to a clean energy economy.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5" name="Picture 4" descr="Wind turbines on top of a hill">
            <a:extLst>
              <a:ext uri="{FF2B5EF4-FFF2-40B4-BE49-F238E27FC236}">
                <a16:creationId xmlns:a16="http://schemas.microsoft.com/office/drawing/2014/main" xmlns="" id="{94DCF22E-2A43-C032-1637-BCEF6F110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24" r="23828" b="-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2407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B671F04-D85A-DDCE-0014-4B1383E9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4" b="43529"/>
          <a:stretch/>
        </p:blipFill>
        <p:spPr>
          <a:xfrm>
            <a:off x="958102" y="1256836"/>
            <a:ext cx="8171611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4037E26-760E-7A0A-BA1C-170DAB132429}"/>
              </a:ext>
            </a:extLst>
          </p:cNvPr>
          <p:cNvSpPr txBox="1"/>
          <p:nvPr/>
        </p:nvSpPr>
        <p:spPr>
          <a:xfrm>
            <a:off x="1094816" y="520374"/>
            <a:ext cx="10139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ptos Narrow" panose="020B0004020202020204" pitchFamily="34" charset="0"/>
              </a:rPr>
              <a:t>It exhibits the effect of biomass and steam flowrates on the </a:t>
            </a:r>
          </a:p>
          <a:p>
            <a:r>
              <a:rPr lang="en-IN" sz="2000" dirty="0">
                <a:latin typeface="Aptos Narrow" panose="020B0004020202020204" pitchFamily="34" charset="0"/>
              </a:rPr>
              <a:t>hydrogen production capacities</a:t>
            </a:r>
          </a:p>
        </p:txBody>
      </p:sp>
    </p:spTree>
    <p:extLst>
      <p:ext uri="{BB962C8B-B14F-4D97-AF65-F5344CB8AC3E}">
        <p14:creationId xmlns:p14="http://schemas.microsoft.com/office/powerpoint/2010/main" val="4119856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E69D68-EC8C-1615-6445-E561A7C24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" t="30588" r="7443" b="45882"/>
          <a:stretch/>
        </p:blipFill>
        <p:spPr>
          <a:xfrm>
            <a:off x="1371600" y="1385046"/>
            <a:ext cx="7745506" cy="5190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B315A8-0AF2-5915-8AC6-EAD3C2FA8DC7}"/>
              </a:ext>
            </a:extLst>
          </p:cNvPr>
          <p:cNvSpPr txBox="1"/>
          <p:nvPr/>
        </p:nvSpPr>
        <p:spPr>
          <a:xfrm>
            <a:off x="1519518" y="416858"/>
            <a:ext cx="719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Aptos Display" panose="020B0004020202020204" pitchFamily="34" charset="0"/>
              </a:rPr>
              <a:t>It exhibits the effect of steam input flow rate on the mass fraction of each components of syngas at constant biomass flowrate</a:t>
            </a:r>
          </a:p>
        </p:txBody>
      </p:sp>
    </p:spTree>
    <p:extLst>
      <p:ext uri="{BB962C8B-B14F-4D97-AF65-F5344CB8AC3E}">
        <p14:creationId xmlns:p14="http://schemas.microsoft.com/office/powerpoint/2010/main" val="3391399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C006B8-83D6-D66B-A003-96506FA53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t="56078" r="6137" b="19020"/>
          <a:stretch/>
        </p:blipFill>
        <p:spPr>
          <a:xfrm>
            <a:off x="806824" y="1264023"/>
            <a:ext cx="8323728" cy="5446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5A659DC-5EC6-735C-AA71-8E84165CE932}"/>
              </a:ext>
            </a:extLst>
          </p:cNvPr>
          <p:cNvSpPr txBox="1"/>
          <p:nvPr/>
        </p:nvSpPr>
        <p:spPr>
          <a:xfrm>
            <a:off x="1519518" y="416858"/>
            <a:ext cx="719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Aptos Display" panose="020B0004020202020204" pitchFamily="34" charset="0"/>
              </a:rPr>
              <a:t>It exhibits the effect of biomass input flow rate on the mass fraction of each components of syngas at constant steam flowrate</a:t>
            </a:r>
          </a:p>
        </p:txBody>
      </p:sp>
    </p:spTree>
    <p:extLst>
      <p:ext uri="{BB962C8B-B14F-4D97-AF65-F5344CB8AC3E}">
        <p14:creationId xmlns:p14="http://schemas.microsoft.com/office/powerpoint/2010/main" val="243459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95409D-556D-8583-F474-A5D171817CE9}"/>
              </a:ext>
            </a:extLst>
          </p:cNvPr>
          <p:cNvSpPr txBox="1"/>
          <p:nvPr/>
        </p:nvSpPr>
        <p:spPr>
          <a:xfrm>
            <a:off x="618565" y="1081445"/>
            <a:ext cx="8646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This study develops three different configurations for renewable energy-based hydrogen production methods including solar PV, Biomass gasification and geothermal power generation.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3E6311-964F-7A06-9651-46E8FA547E91}"/>
              </a:ext>
            </a:extLst>
          </p:cNvPr>
          <p:cNvSpPr txBox="1"/>
          <p:nvPr/>
        </p:nvSpPr>
        <p:spPr>
          <a:xfrm>
            <a:off x="618565" y="2004775"/>
            <a:ext cx="743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It proposes a production methods under various source and operating conditions and types of units utilized.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80BF30-7A0A-2CE3-B8F2-94B4CB1F256A}"/>
              </a:ext>
            </a:extLst>
          </p:cNvPr>
          <p:cNvSpPr txBox="1"/>
          <p:nvPr/>
        </p:nvSpPr>
        <p:spPr>
          <a:xfrm>
            <a:off x="618565" y="2743439"/>
            <a:ext cx="693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Some key findings of the study are summarized as follows: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6D00753-962E-F813-AF40-075950E494D2}"/>
              </a:ext>
            </a:extLst>
          </p:cNvPr>
          <p:cNvSpPr txBox="1"/>
          <p:nvPr/>
        </p:nvSpPr>
        <p:spPr>
          <a:xfrm>
            <a:off x="954740" y="3205104"/>
            <a:ext cx="8754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" panose="020B0004020202020204" pitchFamily="34" charset="0"/>
              </a:rPr>
              <a:t>The overall energy efficiency of the solar PV based hydrogen production system is 16.95% and hydrogen production rate is found to be 2.26 g/s.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" panose="020B0004020202020204" pitchFamily="34" charset="0"/>
              </a:rPr>
              <a:t>The biomass gasification based hydrogen production system overcomes with the energy  efficiency of 53.6% with hydrogen production rate of 79.72 g/s.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" panose="020B0004020202020204" pitchFamily="34" charset="0"/>
              </a:rPr>
              <a:t>Geothermal energy based hydrogen production system is finalized with the energy efficiency of 10.45% and system is capable of producing 32.02 g/s of hydrogen.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0B54438-9AC1-FBFB-491E-BA98A43EA9AF}"/>
              </a:ext>
            </a:extLst>
          </p:cNvPr>
          <p:cNvSpPr txBox="1">
            <a:spLocks/>
          </p:cNvSpPr>
          <p:nvPr/>
        </p:nvSpPr>
        <p:spPr>
          <a:xfrm>
            <a:off x="613813" y="218574"/>
            <a:ext cx="3737268" cy="1320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51994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F8F45D-A9CD-3E95-9645-5940FD5F6E38}"/>
              </a:ext>
            </a:extLst>
          </p:cNvPr>
          <p:cNvSpPr txBox="1"/>
          <p:nvPr/>
        </p:nvSpPr>
        <p:spPr>
          <a:xfrm>
            <a:off x="1008529" y="632012"/>
            <a:ext cx="45316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References:</a:t>
            </a:r>
          </a:p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EDE81B-B4D3-5065-6468-0D4DAC769F07}"/>
              </a:ext>
            </a:extLst>
          </p:cNvPr>
          <p:cNvSpPr txBox="1"/>
          <p:nvPr/>
        </p:nvSpPr>
        <p:spPr>
          <a:xfrm>
            <a:off x="968188" y="1616897"/>
            <a:ext cx="1226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Hosseini SE, </a:t>
            </a:r>
            <a:r>
              <a:rPr lang="en-IN" err="1"/>
              <a:t>Andwari</a:t>
            </a:r>
            <a:r>
              <a:rPr lang="en-IN"/>
              <a:t> AM, Wahid MA, Bagheri G. A review on green energy potentials in Iran.</a:t>
            </a:r>
          </a:p>
          <a:p>
            <a:r>
              <a:rPr lang="en-IN"/>
              <a:t> Renew Sustain Energy Rev 2013;27:533–45.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61D9B1-0544-185E-017E-4657B3C528AD}"/>
              </a:ext>
            </a:extLst>
          </p:cNvPr>
          <p:cNvSpPr txBox="1"/>
          <p:nvPr/>
        </p:nvSpPr>
        <p:spPr>
          <a:xfrm>
            <a:off x="1008529" y="2278616"/>
            <a:ext cx="848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Chiari L, </a:t>
            </a:r>
            <a:r>
              <a:rPr lang="en-US" err="1"/>
              <a:t>Zecca</a:t>
            </a:r>
            <a:r>
              <a:rPr lang="en-US"/>
              <a:t> A. Constraints of fossil fuels depletion on global warming projections. Energy Pol 2011;39:5026–34. 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A0E4B5-EED4-76A1-BD43-8560BBB815E4}"/>
              </a:ext>
            </a:extLst>
          </p:cNvPr>
          <p:cNvSpPr txBox="1"/>
          <p:nvPr/>
        </p:nvSpPr>
        <p:spPr>
          <a:xfrm>
            <a:off x="968188" y="3105834"/>
            <a:ext cx="903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Collier K, Hahn D, Marion B. Solar hydrogen production demonstration. Conf Rec IEEE </a:t>
            </a:r>
            <a:r>
              <a:rPr lang="en-IN" err="1"/>
              <a:t>Photovolt</a:t>
            </a:r>
            <a:r>
              <a:rPr lang="en-IN"/>
              <a:t> Spec Conf 2002:635–9. https://doi.org/10.1109/ pvsc.1991.169288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56A6AD1-DD58-B049-CCED-25F80A6BBBFF}"/>
              </a:ext>
            </a:extLst>
          </p:cNvPr>
          <p:cNvSpPr txBox="1"/>
          <p:nvPr/>
        </p:nvSpPr>
        <p:spPr>
          <a:xfrm>
            <a:off x="968188" y="3933052"/>
            <a:ext cx="798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err="1"/>
              <a:t>Ud</a:t>
            </a:r>
            <a:r>
              <a:rPr lang="en-IN"/>
              <a:t> Din Z, Zainal ZA. Biomass integrated gasification–SOFC systems: technology overview. Renew Sustain Energy Rev 2016;53:1356–76. </a:t>
            </a:r>
          </a:p>
        </p:txBody>
      </p:sp>
    </p:spTree>
    <p:extLst>
      <p:ext uri="{BB962C8B-B14F-4D97-AF65-F5344CB8AC3E}">
        <p14:creationId xmlns:p14="http://schemas.microsoft.com/office/powerpoint/2010/main" val="147159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6582886-877C-4AEC-A77F-8055EB9A0C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xmlns="" id="{171A838D-27EA-485C-9A80-DCE624AB30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9059F313-A1BB-425E-9626-2BD43CAC64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19ABF76A-A1AE-44BB-9ECB-D55D2FE29B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xmlns="" id="{5B6D2EC4-82D3-43B8-82D6-028CB43456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xmlns="" id="{520034CE-71F9-4E0F-94D8-99335CB852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xmlns="" id="{1926C6C0-16F7-4CDC-B481-2D19B2F3BF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xmlns="" id="{042CE423-CE6E-4EE9-91F2-3E40EFB40A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xmlns="" id="{699BB4BD-31D7-434C-A6DB-E2CF3ACF6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xmlns="" id="{23D406B8-656A-4D8B-91D0-BF4202C86F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83F4BFB6-D6B8-446C-8E17-3D54DCA9FF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9179DE42-5613-4B35-A1E6-6CCBAA13C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EB898B32-3891-4C3A-8F58-C5969D2E90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4AE4806D-B8F9-4679-A68A-9BD21C01A3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xmlns="" id="{52FB45E9-914E-4471-AC87-E475CD5176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xmlns="" id="{C310626D-5743-49D4-8F7D-88C4F8F05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xmlns="" id="{3C195FC1-B568-4C72-9902-34CB35DDD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xmlns="" id="{EF2BDF77-362C-43F0-8CBB-A969EC2AE0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xmlns="" id="{4BE96B01-3929-432D-B8C2-ADBCB74C2E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2A6FCDE6-CDE2-4C51-B18E-A95CFB6797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D1C92A16-5E5E-57CE-43B2-9CE7DE31BA4F}"/>
              </a:ext>
            </a:extLst>
          </p:cNvPr>
          <p:cNvSpPr txBox="1">
            <a:spLocks/>
          </p:cNvSpPr>
          <p:nvPr/>
        </p:nvSpPr>
        <p:spPr>
          <a:xfrm>
            <a:off x="4419136" y="1020871"/>
            <a:ext cx="6960759" cy="2849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xmlns="" id="{9D2E8756-2465-473A-BA2A-2DB1D62247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68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bulb on green grass">
            <a:extLst>
              <a:ext uri="{FF2B5EF4-FFF2-40B4-BE49-F238E27FC236}">
                <a16:creationId xmlns:a16="http://schemas.microsoft.com/office/drawing/2014/main" xmlns="" id="{7882A3B0-2F99-2A65-F33E-B867AF08A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6637" b="1675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2A4588C6-4069-4731-BFB4-10F1E6D378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xmlns="" id="{23370524-0FE7-41B4-ABCF-7FB26B6CF1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0A9CA40-1F57-4A6D-ACDA-F720AA468C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2A94EDB-B0FE-4678-8E69-0F137AE3BE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xmlns="" id="{4E93B92B-0DD5-4277-9D69-972ABADC3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8AA07-3972-D9F2-6DC9-07F23637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US" b="1"/>
              <a:t>Motivation</a:t>
            </a:r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7CE87768-354E-4E3F-8202-9F387CF505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09E5B98F-BD75-4A30-BF72-0A91074702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3FCF18-629A-6D84-6C16-376E66154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188" y="1268211"/>
            <a:ext cx="7196293" cy="49770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>
                <a:ea typeface="+mn-lt"/>
                <a:cs typeface="+mn-lt"/>
              </a:rPr>
              <a:t>Our motivation arises from the urgent necessity to transition to sustainable energy solutions that mitigate environmental harm and meet growing energy demands.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000">
                <a:ea typeface="+mn-lt"/>
                <a:cs typeface="+mn-lt"/>
              </a:rPr>
              <a:t>The aim is to explore and compare renewable energy-based methods for hydrogen production, which have the potential to revolutionize our energy systems.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000">
                <a:ea typeface="+mn-lt"/>
                <a:cs typeface="+mn-lt"/>
              </a:rPr>
              <a:t>Fossil fuels pose a dual challenge: environmental degradation and the inevitability of resource depletion.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000">
                <a:ea typeface="+mn-lt"/>
                <a:cs typeface="+mn-lt"/>
              </a:rPr>
              <a:t>Hydrogen stands out as a promising energy carrier, with its capacity for versatile use and potential for minimal environmental impact.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000">
                <a:ea typeface="+mn-lt"/>
                <a:cs typeface="+mn-lt"/>
              </a:rPr>
              <a:t>Our research seeks to contribute to this transition by assessing three renewable energy-based configurations for hydrogen production.</a:t>
            </a:r>
            <a:endParaRPr lang="en-US" sz="2000"/>
          </a:p>
          <a:p>
            <a:pPr>
              <a:lnSpc>
                <a:spcPct val="90000"/>
              </a:lnSpc>
            </a:pPr>
            <a:endParaRPr lang="en-US" sz="1500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xmlns="" id="{8AAB91E3-41BE-4478-BF23-A24D43E146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xmlns="" id="{96DFC7EA-8516-41F1-8ED9-C0A8E1E086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xmlns="" id="{E24E972C-8744-4CFA-B783-41EA3CC381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xmlns="" id="{C7C88F2E-E233-48BA-B85F-D06BA522B7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004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xmlns="" id="{CB5AA8A5-25CC-4295-892F-367FCDAF2B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9DD65AA-8280-4962-92F3-DF1CB53349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88942788-FC6D-44C2-BFC1-6F064710DA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01093AC6-E5C2-4894-A520-5BE11049F2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23">
              <a:extLst>
                <a:ext uri="{FF2B5EF4-FFF2-40B4-BE49-F238E27FC236}">
                  <a16:creationId xmlns:a16="http://schemas.microsoft.com/office/drawing/2014/main" xmlns="" id="{F2EF9281-EAD8-4973-938C-52DECCD0F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3" name="Rectangle 25">
              <a:extLst>
                <a:ext uri="{FF2B5EF4-FFF2-40B4-BE49-F238E27FC236}">
                  <a16:creationId xmlns:a16="http://schemas.microsoft.com/office/drawing/2014/main" xmlns="" id="{F4D52681-7A79-4750-8E02-7C30DBAFE9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xmlns="" id="{F132E88E-8003-49D3-88BD-E18DF69650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5" name="Rectangle 27">
              <a:extLst>
                <a:ext uri="{FF2B5EF4-FFF2-40B4-BE49-F238E27FC236}">
                  <a16:creationId xmlns:a16="http://schemas.microsoft.com/office/drawing/2014/main" xmlns="" id="{8C986A99-157C-40D0-97AD-371B6F55E3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6" name="Rectangle 28">
              <a:extLst>
                <a:ext uri="{FF2B5EF4-FFF2-40B4-BE49-F238E27FC236}">
                  <a16:creationId xmlns:a16="http://schemas.microsoft.com/office/drawing/2014/main" xmlns="" id="{264123D5-6D32-4F54-BAD5-43A5BAF6AF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7" name="Rectangle 29">
              <a:extLst>
                <a:ext uri="{FF2B5EF4-FFF2-40B4-BE49-F238E27FC236}">
                  <a16:creationId xmlns:a16="http://schemas.microsoft.com/office/drawing/2014/main" xmlns="" id="{5FCA8C06-6A3E-4C39-9EF2-1179873319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xmlns="" id="{3F93416A-6C44-4D77-A94A-DEBC035EA6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D687CC-46AD-84AB-08C2-069628D7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Objectives</a:t>
            </a:r>
            <a:endParaRPr 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24C6BC13-FB1E-48CC-B421-3D06039728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7C5ABC4-2D2B-8278-49A7-FDCE2EE6D229}"/>
              </a:ext>
            </a:extLst>
          </p:cNvPr>
          <p:cNvSpPr txBox="1"/>
          <p:nvPr/>
        </p:nvSpPr>
        <p:spPr>
          <a:xfrm>
            <a:off x="454785" y="2291635"/>
            <a:ext cx="2095500" cy="12297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xmlns="" id="{9DEDFE43-CBA6-2E58-10D8-EE74E6C6B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0213124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966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solar panels&#10;&#10;Description automatically generated">
            <a:extLst>
              <a:ext uri="{FF2B5EF4-FFF2-40B4-BE49-F238E27FC236}">
                <a16:creationId xmlns:a16="http://schemas.microsoft.com/office/drawing/2014/main" xmlns="" id="{6E6047EB-E3F3-9A26-B1D7-EC4EC1DD9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19234"/>
          <a:stretch/>
        </p:blipFill>
        <p:spPr>
          <a:xfrm>
            <a:off x="20" y="-1"/>
            <a:ext cx="12188804" cy="6866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FC4426D-84D4-7712-52B6-937AACDCEA6B}"/>
              </a:ext>
            </a:extLst>
          </p:cNvPr>
          <p:cNvSpPr txBox="1"/>
          <p:nvPr/>
        </p:nvSpPr>
        <p:spPr>
          <a:xfrm>
            <a:off x="677334" y="680823"/>
            <a:ext cx="6192949" cy="46266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3600" b="1">
                <a:solidFill>
                  <a:schemeClr val="accent1"/>
                </a:solidFill>
              </a:rPr>
              <a:t>Solar PV</a:t>
            </a:r>
            <a:endParaRPr lang="en-US" sz="360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The utilization of solar energy for hydrogen production is a promising area of research, with the potential to address the challenges of climate change and energy security. Solar energy can be used to produce hydrogen through two main pathways: direct solar water splitting and solar-driven electrolysis.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Solar-driven electrolysis: This process uses solar energy to generate electricity, which is then used to power an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electrolyzer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Electrolyzers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split water into hydrogen and oxygen using electrical energy. Solar-driven electrolysis is a more mature technology than direct solar water splitting, and it is already being used to produce hydrogen on a commercial scale.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F3D771-7054-C26E-CFEC-9C39695CE48F}"/>
              </a:ext>
            </a:extLst>
          </p:cNvPr>
          <p:cNvSpPr txBox="1"/>
          <p:nvPr/>
        </p:nvSpPr>
        <p:spPr>
          <a:xfrm>
            <a:off x="8524374" y="2309228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10" name="Picture 9" descr="Diagram of solar panels and a diagram of a solar panel&#10;&#10;Description automatically generated">
            <a:extLst>
              <a:ext uri="{FF2B5EF4-FFF2-40B4-BE49-F238E27FC236}">
                <a16:creationId xmlns:a16="http://schemas.microsoft.com/office/drawing/2014/main" xmlns="" id="{E5CE2C97-C687-5FBE-128F-0289001F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781" y="1629068"/>
            <a:ext cx="4589171" cy="32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B8AA110-AA4B-A082-2BC6-1E6A20E19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7390" r="20123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7B7A4CD-8ACD-17D5-4851-F3BB42032459}"/>
              </a:ext>
            </a:extLst>
          </p:cNvPr>
          <p:cNvSpPr txBox="1"/>
          <p:nvPr/>
        </p:nvSpPr>
        <p:spPr>
          <a:xfrm>
            <a:off x="215841" y="1280534"/>
            <a:ext cx="5718557" cy="51364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Geothermal energy is the heat energy generated and stored in the Earth. Geothermal energy can be used to produce hydrogen through a variety of methods, including: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Direct geothermal hydrogen production: This process uses geothermal fluids to heat water to a high temperature, which then causes the water to split into hydrogen and oxygen.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Geothermal-assisted electrolysis: This process uses geothermal energy to generate electricity, which is then used to power an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electrolyzer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Geothermal-based hydrogen production is a promising method because it can provide a reliable and sustainable source of hydrogen.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8ACE8B-A9BD-D65F-4766-6A3416E3E16A}"/>
              </a:ext>
            </a:extLst>
          </p:cNvPr>
          <p:cNvSpPr txBox="1"/>
          <p:nvPr/>
        </p:nvSpPr>
        <p:spPr>
          <a:xfrm>
            <a:off x="2508584" y="6155908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F5FC0E65-F438-B5FE-825C-FC60624A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66" y="620332"/>
            <a:ext cx="4531465" cy="1320800"/>
          </a:xfrm>
        </p:spPr>
        <p:txBody>
          <a:bodyPr>
            <a:normAutofit/>
          </a:bodyPr>
          <a:lstStyle/>
          <a:p>
            <a:r>
              <a:rPr lang="en-US" b="1"/>
              <a:t>Geothermal energy</a:t>
            </a:r>
            <a:endParaRPr lang="en-US" sz="1200">
              <a:solidFill>
                <a:srgbClr val="1F1F1F"/>
              </a:solidFill>
            </a:endParaRPr>
          </a:p>
        </p:txBody>
      </p:sp>
      <p:pic>
        <p:nvPicPr>
          <p:cNvPr id="18" name="Picture 17" descr="Diagram of a diagram of a power plant&#10;&#10;Description automatically generated">
            <a:extLst>
              <a:ext uri="{FF2B5EF4-FFF2-40B4-BE49-F238E27FC236}">
                <a16:creationId xmlns:a16="http://schemas.microsoft.com/office/drawing/2014/main" xmlns="" id="{27BDFE20-6CC2-2158-86D0-449F9D08D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726" y="615164"/>
            <a:ext cx="4009621" cy="34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1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FA7F9B83-1ABC-07AC-5C52-74541310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353" y="663262"/>
            <a:ext cx="4960760" cy="719786"/>
          </a:xfrm>
        </p:spPr>
        <p:txBody>
          <a:bodyPr>
            <a:normAutofit/>
          </a:bodyPr>
          <a:lstStyle/>
          <a:p>
            <a:r>
              <a:rPr lang="en-US" b="1"/>
              <a:t>Biomass gasification</a:t>
            </a:r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xmlns="" id="{11EA6E83-57E7-682E-CA51-103AB402D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423" y="770887"/>
            <a:ext cx="4180622" cy="531665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D00B018-9280-67E9-2BF1-162DE8514A92}"/>
              </a:ext>
            </a:extLst>
          </p:cNvPr>
          <p:cNvSpPr txBox="1"/>
          <p:nvPr/>
        </p:nvSpPr>
        <p:spPr>
          <a:xfrm>
            <a:off x="4652492" y="1384478"/>
            <a:ext cx="692776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Biomass gasification is a process that converts biomass (such as wood, agricultural waste, or municipal solid waste) into a syngas that is rich in hydrogen. The syngas can then be cleaned and upgraded to produce pure hydrogen. Biomass gasification is a promising method for hydrogen production because it can utilize a variety of feedstocks and produce a relatively high-quality hydrogen product.</a:t>
            </a:r>
          </a:p>
        </p:txBody>
      </p:sp>
      <p:pic>
        <p:nvPicPr>
          <p:cNvPr id="7" name="Picture 6" descr="A large pile of wood chips next to a factory&#10;&#10;Description automatically generated">
            <a:extLst>
              <a:ext uri="{FF2B5EF4-FFF2-40B4-BE49-F238E27FC236}">
                <a16:creationId xmlns:a16="http://schemas.microsoft.com/office/drawing/2014/main" xmlns="" id="{3D1A262B-292F-FC8C-00B0-418525FF8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5889712" y="4030598"/>
            <a:ext cx="4471114" cy="26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5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2E4E329C-73EE-9E29-6899-D27FFDA1E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90417"/>
              </p:ext>
            </p:extLst>
          </p:nvPr>
        </p:nvGraphicFramePr>
        <p:xfrm>
          <a:off x="324796" y="2154951"/>
          <a:ext cx="999173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347">
                  <a:extLst>
                    <a:ext uri="{9D8B030D-6E8A-4147-A177-3AD203B41FA5}">
                      <a16:colId xmlns:a16="http://schemas.microsoft.com/office/drawing/2014/main" xmlns="" val="1632578623"/>
                    </a:ext>
                  </a:extLst>
                </a:gridCol>
                <a:gridCol w="1998347">
                  <a:extLst>
                    <a:ext uri="{9D8B030D-6E8A-4147-A177-3AD203B41FA5}">
                      <a16:colId xmlns:a16="http://schemas.microsoft.com/office/drawing/2014/main" xmlns="" val="2936542027"/>
                    </a:ext>
                  </a:extLst>
                </a:gridCol>
                <a:gridCol w="1998347">
                  <a:extLst>
                    <a:ext uri="{9D8B030D-6E8A-4147-A177-3AD203B41FA5}">
                      <a16:colId xmlns:a16="http://schemas.microsoft.com/office/drawing/2014/main" xmlns="" val="2878855188"/>
                    </a:ext>
                  </a:extLst>
                </a:gridCol>
                <a:gridCol w="1998347">
                  <a:extLst>
                    <a:ext uri="{9D8B030D-6E8A-4147-A177-3AD203B41FA5}">
                      <a16:colId xmlns:a16="http://schemas.microsoft.com/office/drawing/2014/main" xmlns="" val="3643480672"/>
                    </a:ext>
                  </a:extLst>
                </a:gridCol>
                <a:gridCol w="1998347">
                  <a:extLst>
                    <a:ext uri="{9D8B030D-6E8A-4147-A177-3AD203B41FA5}">
                      <a16:colId xmlns:a16="http://schemas.microsoft.com/office/drawing/2014/main" xmlns="" val="407241577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Method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Energy efficiency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Exergy efficiency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Technical challenges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Economic challenges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44155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Solar PV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16.95%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17.45%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Low efficiency of solar PV </a:t>
                      </a:r>
                      <a:r>
                        <a:rPr lang="en-US" err="1">
                          <a:effectLst/>
                        </a:rPr>
                        <a:t>electrolyzers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High cost of solar PV </a:t>
                      </a:r>
                      <a:r>
                        <a:rPr lang="en-US" err="1">
                          <a:effectLst/>
                        </a:rPr>
                        <a:t>electrolyzers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6450689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Biomass gasification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53.60%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49.80%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Harmful emissions from biomass gasification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High cost of biomass feedstocks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97130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Geothermal energy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10.40%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10.20%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Geographical limitations of geothermal power plants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Cost of geothermal energy can vary depending on the location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2142835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7658D7F-ACE9-96C5-D4A6-0766F59D1E20}"/>
              </a:ext>
            </a:extLst>
          </p:cNvPr>
          <p:cNvSpPr txBox="1"/>
          <p:nvPr/>
        </p:nvSpPr>
        <p:spPr>
          <a:xfrm>
            <a:off x="402464" y="1073239"/>
            <a:ext cx="9833556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F1F1F"/>
                </a:solidFill>
                <a:latin typeface="Arial"/>
                <a:cs typeface="Arial"/>
              </a:rPr>
              <a:t>Biomass gasification- most efficient, but can produce harmful emissions and the cost of biomass feedstocks can be high.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F1F1F"/>
                </a:solidFill>
                <a:latin typeface="Arial"/>
                <a:cs typeface="Arial"/>
              </a:rPr>
              <a:t>Geothermal energy and Solar PV are clean and renewable, but less efficient </a:t>
            </a:r>
            <a:endParaRPr lang="en-US" sz="2000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1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C5295C-2B5B-4B74-D439-CAD210A1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0"/>
            <a:ext cx="8596668" cy="1320800"/>
          </a:xfrm>
        </p:spPr>
        <p:txBody>
          <a:bodyPr/>
          <a:lstStyle/>
          <a:p>
            <a:r>
              <a:rPr lang="en-US" b="1" dirty="0"/>
              <a:t>Biomass Gasification Modelling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A0B80F-BE87-D7B8-7C7E-9C58EA3B7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445" y="1074739"/>
            <a:ext cx="9766829" cy="3880773"/>
          </a:xfrm>
        </p:spPr>
        <p:txBody>
          <a:bodyPr/>
          <a:lstStyle/>
          <a:p>
            <a:r>
              <a:rPr lang="en-US" sz="2000" dirty="0"/>
              <a:t>The aim of this process is to produce hydrogen gas from biomass.</a:t>
            </a:r>
          </a:p>
          <a:p>
            <a:r>
              <a:rPr lang="en-IN" sz="2000" dirty="0"/>
              <a:t>The following below are the stages involved in biomass gasification process: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F626E90-975B-CF0A-C84B-30EBF642929D}"/>
              </a:ext>
            </a:extLst>
          </p:cNvPr>
          <p:cNvSpPr txBox="1"/>
          <p:nvPr/>
        </p:nvSpPr>
        <p:spPr>
          <a:xfrm>
            <a:off x="997349" y="2228850"/>
            <a:ext cx="89154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Drying</a:t>
            </a:r>
            <a:r>
              <a:rPr lang="en-US" dirty="0"/>
              <a:t>: This is done in order to reduce moisture content of the feed (biomass)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Decomposition and pyrolysis</a:t>
            </a:r>
            <a:r>
              <a:rPr lang="en-US" dirty="0"/>
              <a:t>: This involves transformation of biomass into its constituent elements at elevated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Gasification:</a:t>
            </a:r>
            <a:r>
              <a:rPr lang="en-US" dirty="0"/>
              <a:t> This includes all the reactions that results in the production of hydrogen gas like water gas shift reaction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Separation:</a:t>
            </a:r>
            <a:r>
              <a:rPr lang="en-US" dirty="0"/>
              <a:t> Typically involves the separation of produced hydrogen from unreacted feed and by-products.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20889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4E440562A8DE4BB4B8598919155B79" ma:contentTypeVersion="8" ma:contentTypeDescription="Create a new document." ma:contentTypeScope="" ma:versionID="ef41b5f1c3c5374721860654292cbb5f">
  <xsd:schema xmlns:xsd="http://www.w3.org/2001/XMLSchema" xmlns:xs="http://www.w3.org/2001/XMLSchema" xmlns:p="http://schemas.microsoft.com/office/2006/metadata/properties" xmlns:ns3="3b9791b8-58a4-4aeb-b9db-e6d336cd3a89" xmlns:ns4="3dcb9220-c2bc-48da-b55f-94df5d82fb60" targetNamespace="http://schemas.microsoft.com/office/2006/metadata/properties" ma:root="true" ma:fieldsID="d06f83356cc7092ec51fcd96619c1565" ns3:_="" ns4:_="">
    <xsd:import namespace="3b9791b8-58a4-4aeb-b9db-e6d336cd3a89"/>
    <xsd:import namespace="3dcb9220-c2bc-48da-b55f-94df5d82fb6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9791b8-58a4-4aeb-b9db-e6d336cd3a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b9220-c2bc-48da-b55f-94df5d82fb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4A2407-CC7E-4110-8F19-D0308CF7BC7E}">
  <ds:schemaRefs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3dcb9220-c2bc-48da-b55f-94df5d82fb60"/>
    <ds:schemaRef ds:uri="3b9791b8-58a4-4aeb-b9db-e6d336cd3a8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9F53680-77D1-406E-900D-F07B06122D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9791b8-58a4-4aeb-b9db-e6d336cd3a89"/>
    <ds:schemaRef ds:uri="3dcb9220-c2bc-48da-b55f-94df5d82fb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7D28CE-68EB-47D8-AC77-A2F7A3D724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628</TotalTime>
  <Words>1002</Words>
  <Application>Microsoft Office PowerPoint</Application>
  <PresentationFormat>Custom</PresentationFormat>
  <Paragraphs>98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Facet</vt:lpstr>
      <vt:lpstr>Renewable energy-based hydrogen production </vt:lpstr>
      <vt:lpstr>Introduction</vt:lpstr>
      <vt:lpstr>Motivation</vt:lpstr>
      <vt:lpstr>Objectives</vt:lpstr>
      <vt:lpstr>PowerPoint Presentation</vt:lpstr>
      <vt:lpstr>Geothermal energy</vt:lpstr>
      <vt:lpstr>Biomass gasification</vt:lpstr>
      <vt:lpstr>PowerPoint Presentation</vt:lpstr>
      <vt:lpstr>Biomass Gasification Modelling</vt:lpstr>
      <vt:lpstr>PowerPoint Presentation</vt:lpstr>
      <vt:lpstr>Process Simulation</vt:lpstr>
      <vt:lpstr>PowerPoint Presentation</vt:lpstr>
      <vt:lpstr>Decomposition and Pyrolysis</vt:lpstr>
      <vt:lpstr>Separating gaseous components from solids</vt:lpstr>
      <vt:lpstr>PowerPoint Presentation</vt:lpstr>
      <vt:lpstr>PowerPoint Presentation</vt:lpstr>
      <vt:lpstr>Results obtained after oxidation and reduction reaction</vt:lpstr>
      <vt:lpstr>Separation Hydrogen from unreacted-feed and                                    by-products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Kumar</dc:creator>
  <cp:lastModifiedBy>HP</cp:lastModifiedBy>
  <cp:revision>7</cp:revision>
  <dcterms:created xsi:type="dcterms:W3CDTF">2023-10-03T11:33:54Z</dcterms:created>
  <dcterms:modified xsi:type="dcterms:W3CDTF">2023-12-12T11:23:39Z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0x010100954E440562A8DE4BB4B8598919155B79</vt:lpwstr>
  </property>
</Properties>
</file>